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9" r:id="rId2"/>
    <p:sldId id="257" r:id="rId3"/>
    <p:sldId id="261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62" r:id="rId12"/>
    <p:sldId id="287" r:id="rId13"/>
    <p:sldId id="291" r:id="rId14"/>
    <p:sldId id="263" r:id="rId15"/>
    <p:sldId id="264" r:id="rId16"/>
    <p:sldId id="292" r:id="rId17"/>
    <p:sldId id="298" r:id="rId18"/>
    <p:sldId id="29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F3D"/>
    <a:srgbClr val="75AF7D"/>
    <a:srgbClr val="A6C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>
        <p:scale>
          <a:sx n="50" d="100"/>
          <a:sy n="50" d="100"/>
        </p:scale>
        <p:origin x="198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7AA68-FD95-4056-B211-D08177AD1B5F}" type="datetimeFigureOut">
              <a:rPr lang="en-US" smtClean="0"/>
              <a:t>7/5/2025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D0A63-9598-4EAC-8BA6-5F37289FA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DD0A63-9598-4EAC-8BA6-5F37289FA3F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616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DD0A63-9598-4EAC-8BA6-5F37289FA3F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202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CE27B6-7472-4951-A578-2D05FA48B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4" y="0"/>
            <a:ext cx="9130785" cy="686793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b="1" dirty="0">
                <a:solidFill>
                  <a:schemeClr val="bg1"/>
                </a:solidFill>
              </a:rPr>
              <a:t>Two Key Windows of Opportunity for Nutrition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E12E49E-0479-4DFB-885C-DBC2ABA1D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en-US" b="1" dirty="0"/>
              <a:t>First 1,000 Days (From Conception to 2 Years of Age)</a:t>
            </a:r>
          </a:p>
          <a:p>
            <a:pPr marL="514350" indent="-514350">
              <a:buAutoNum type="arabicPeriod"/>
            </a:pPr>
            <a:endParaRPr lang="en-US" sz="2800" dirty="0"/>
          </a:p>
          <a:p>
            <a:pPr lvl="1"/>
            <a:r>
              <a:rPr lang="en-US" dirty="0"/>
              <a:t>This is the </a:t>
            </a:r>
            <a:r>
              <a:rPr lang="en-US" b="1" dirty="0"/>
              <a:t>most important period</a:t>
            </a:r>
            <a:r>
              <a:rPr lang="en-US" dirty="0"/>
              <a:t> for a child’s development.</a:t>
            </a:r>
            <a:endParaRPr lang="en-US" sz="2400" dirty="0"/>
          </a:p>
          <a:p>
            <a:pPr lvl="1"/>
            <a:r>
              <a:rPr lang="en-US" dirty="0"/>
              <a:t>Good nutrition during this time supports </a:t>
            </a:r>
            <a:r>
              <a:rPr lang="en-US" b="1" dirty="0"/>
              <a:t>brain development</a:t>
            </a:r>
            <a:r>
              <a:rPr lang="en-US" dirty="0"/>
              <a:t>, </a:t>
            </a:r>
            <a:r>
              <a:rPr lang="en-US" b="1" dirty="0"/>
              <a:t>growth</a:t>
            </a:r>
            <a:r>
              <a:rPr lang="en-US" dirty="0"/>
              <a:t>, and </a:t>
            </a:r>
            <a:r>
              <a:rPr lang="en-US" b="1" dirty="0"/>
              <a:t>immunity</a:t>
            </a:r>
            <a:r>
              <a:rPr lang="en-US" dirty="0"/>
              <a:t>.</a:t>
            </a:r>
          </a:p>
          <a:p>
            <a:pPr lvl="0"/>
            <a:endParaRPr lang="en-US" sz="2800" dirty="0"/>
          </a:p>
          <a:p>
            <a:pPr marL="0" indent="0">
              <a:buNone/>
            </a:pPr>
            <a:r>
              <a:rPr lang="en-US" b="1" dirty="0"/>
              <a:t>2. Adolescence (Second Window of Opportunity)</a:t>
            </a:r>
          </a:p>
          <a:p>
            <a:pPr marL="0" indent="0">
              <a:buNone/>
            </a:pPr>
            <a:endParaRPr lang="en-US" sz="2800" dirty="0"/>
          </a:p>
          <a:p>
            <a:pPr marL="0" lvl="0" indent="0">
              <a:buNone/>
            </a:pPr>
            <a:r>
              <a:rPr lang="en-US" dirty="0"/>
              <a:t>	The teenage years are a </a:t>
            </a:r>
            <a:r>
              <a:rPr lang="en-US" b="1" dirty="0"/>
              <a:t>second critical chance</a:t>
            </a:r>
            <a:r>
              <a:rPr lang="en-US" dirty="0"/>
              <a:t> to:</a:t>
            </a:r>
            <a:endParaRPr lang="en-US" sz="2800" dirty="0"/>
          </a:p>
          <a:p>
            <a:pPr lvl="3"/>
            <a:r>
              <a:rPr lang="en-US" dirty="0"/>
              <a:t>Improve nutrition</a:t>
            </a:r>
            <a:endParaRPr lang="en-US" sz="1600" dirty="0"/>
          </a:p>
          <a:p>
            <a:pPr lvl="3"/>
            <a:r>
              <a:rPr lang="en-US" dirty="0"/>
              <a:t>Prevent long-term health problems</a:t>
            </a:r>
            <a:endParaRPr lang="en-US" sz="1600" dirty="0"/>
          </a:p>
          <a:p>
            <a:pPr lvl="3"/>
            <a:r>
              <a:rPr lang="en-US" dirty="0"/>
              <a:t>Break the cycle of malnutrition, disease, and poverty</a:t>
            </a:r>
            <a:endParaRPr lang="en-US" sz="1600" dirty="0"/>
          </a:p>
          <a:p>
            <a:pPr lvl="3"/>
            <a:r>
              <a:rPr lang="en-US" dirty="0"/>
              <a:t>Prepare girls for </a:t>
            </a:r>
            <a:r>
              <a:rPr lang="en-US" b="1" dirty="0"/>
              <a:t>healthy motherhood</a:t>
            </a:r>
            <a:r>
              <a:rPr lang="en-US" dirty="0"/>
              <a:t> in the future</a:t>
            </a:r>
            <a:endParaRPr lang="en-US" sz="16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BE96BCA-7090-4D70-B7A2-81269219F9A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1" y="76200"/>
            <a:ext cx="7086599" cy="67818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b="1" dirty="0">
                <a:solidFill>
                  <a:schemeClr val="bg1"/>
                </a:solidFill>
              </a:rPr>
              <a:t>Consequences of Adolescent Nutrition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58E668A-829F-46E9-82AF-7430D18477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465184"/>
              </p:ext>
            </p:extLst>
          </p:nvPr>
        </p:nvGraphicFramePr>
        <p:xfrm>
          <a:off x="609600" y="990600"/>
          <a:ext cx="7924800" cy="48767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1468426194"/>
                    </a:ext>
                  </a:extLst>
                </a:gridCol>
                <a:gridCol w="4724400">
                  <a:extLst>
                    <a:ext uri="{9D8B030D-6E8A-4147-A177-3AD203B41FA5}">
                      <a16:colId xmlns:a16="http://schemas.microsoft.com/office/drawing/2014/main" val="3503821549"/>
                    </a:ext>
                  </a:extLst>
                </a:gridCol>
              </a:tblGrid>
              <a:tr h="5504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Type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Common Problems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4209569"/>
                  </a:ext>
                </a:extLst>
              </a:tr>
              <a:tr h="161157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           Undernutrition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Wasting or thinness (very low weight)</a:t>
                      </a:r>
                    </a:p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Underweight </a:t>
                      </a:r>
                    </a:p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Stunting (short for age)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2407819"/>
                  </a:ext>
                </a:extLst>
              </a:tr>
              <a:tr h="161157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   Micronutrient Deficiency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Iron deficiency (anemia) </a:t>
                      </a:r>
                    </a:p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Iodine deficiency </a:t>
                      </a:r>
                    </a:p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Vitamin A deficiency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0930540"/>
                  </a:ext>
                </a:extLst>
              </a:tr>
              <a:tr h="110321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            Overnutrition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Overweight and obesity </a:t>
                      </a:r>
                    </a:p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Too much sugar, fat, and salt in the diet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67824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bg1"/>
                </a:solidFill>
              </a:rPr>
              <a:t>Group Work</a:t>
            </a:r>
          </a:p>
          <a:p>
            <a:pPr lvl="0" algn="ctr">
              <a:spcBef>
                <a:spcPct val="0"/>
              </a:spcBef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Case Study: </a:t>
            </a:r>
            <a:r>
              <a:rPr lang="en-US" sz="4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Aisha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62000" y="1447800"/>
            <a:ext cx="7696200" cy="48006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Refer to Participant’s Manual </a:t>
            </a: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Annexure 1: Case Study Aisha</a:t>
            </a:r>
          </a:p>
          <a:p>
            <a:pPr algn="ctr"/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2400" b="1" dirty="0">
                <a:solidFill>
                  <a:schemeClr val="tx1"/>
                </a:solidFill>
              </a:rPr>
              <a:t>Task:</a:t>
            </a:r>
          </a:p>
          <a:p>
            <a:pPr algn="ctr"/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400" b="1" dirty="0">
                <a:solidFill>
                  <a:schemeClr val="bg1"/>
                </a:solidFill>
              </a:rPr>
              <a:t>Key Recommendation 1: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Promoting Healthy Diet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7B35584-A5F3-42B2-B398-8FE7AE8151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021636"/>
              </p:ext>
            </p:extLst>
          </p:nvPr>
        </p:nvGraphicFramePr>
        <p:xfrm>
          <a:off x="0" y="838201"/>
          <a:ext cx="9144000" cy="60223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9598">
                  <a:extLst>
                    <a:ext uri="{9D8B030D-6E8A-4147-A177-3AD203B41FA5}">
                      <a16:colId xmlns:a16="http://schemas.microsoft.com/office/drawing/2014/main" val="981128761"/>
                    </a:ext>
                  </a:extLst>
                </a:gridCol>
                <a:gridCol w="6094402">
                  <a:extLst>
                    <a:ext uri="{9D8B030D-6E8A-4147-A177-3AD203B41FA5}">
                      <a16:colId xmlns:a16="http://schemas.microsoft.com/office/drawing/2014/main" val="2689335465"/>
                    </a:ext>
                  </a:extLst>
                </a:gridCol>
              </a:tblGrid>
              <a:tr h="40342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Area of Focus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Recommended Action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extLst>
                  <a:ext uri="{0D108BD9-81ED-4DB2-BD59-A6C34878D82A}">
                    <a16:rowId xmlns:a16="http://schemas.microsoft.com/office/drawing/2014/main" val="3615644652"/>
                  </a:ext>
                </a:extLst>
              </a:tr>
              <a:tr h="121025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Healthy Eating Education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Educate adolescents to eat a variety of foods and to avoid foods high in sugar, fat and salt, like soft drinks, fast food and salty/sweet snacks.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extLst>
                  <a:ext uri="{0D108BD9-81ED-4DB2-BD59-A6C34878D82A}">
                    <a16:rowId xmlns:a16="http://schemas.microsoft.com/office/drawing/2014/main" val="346661506"/>
                  </a:ext>
                </a:extLst>
              </a:tr>
              <a:tr h="80600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Fortified and Biofortified Foods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Encourage the use of fortified foods (e.g. fortified wheat flour).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extLst>
                  <a:ext uri="{0D108BD9-81ED-4DB2-BD59-A6C34878D82A}">
                    <a16:rowId xmlns:a16="http://schemas.microsoft.com/office/drawing/2014/main" val="1505276529"/>
                  </a:ext>
                </a:extLst>
              </a:tr>
              <a:tr h="80600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Iron &amp; Folic Acid Supplementation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Provide weekly iron and folic acid tablets to menstruating adolescent girls to help prevent anemia.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extLst>
                  <a:ext uri="{0D108BD9-81ED-4DB2-BD59-A6C34878D82A}">
                    <a16:rowId xmlns:a16="http://schemas.microsoft.com/office/drawing/2014/main" val="3439882335"/>
                  </a:ext>
                </a:extLst>
              </a:tr>
              <a:tr h="77784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Iodine Intake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Promote the use of iodized salt at home to prevent iodine deficiency disorders.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extLst>
                  <a:ext uri="{0D108BD9-81ED-4DB2-BD59-A6C34878D82A}">
                    <a16:rowId xmlns:a16="http://schemas.microsoft.com/office/drawing/2014/main" val="954771342"/>
                  </a:ext>
                </a:extLst>
              </a:tr>
              <a:tr h="80600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Deworming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Provide deworming medicine every 6 months for adolescents aged 10–14 years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extLst>
                  <a:ext uri="{0D108BD9-81ED-4DB2-BD59-A6C34878D82A}">
                    <a16:rowId xmlns:a16="http://schemas.microsoft.com/office/drawing/2014/main" val="2339634024"/>
                  </a:ext>
                </a:extLst>
              </a:tr>
              <a:tr h="121025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Physical Activity &amp; Nutrition Integration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Include nutrition and exercise topics in school sessions, youth clubs, and seminars to promote healthy lifestyles among adolescents.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264" marR="67264" marT="0" marB="0" anchor="ctr"/>
                </a:tc>
                <a:extLst>
                  <a:ext uri="{0D108BD9-81ED-4DB2-BD59-A6C34878D82A}">
                    <a16:rowId xmlns:a16="http://schemas.microsoft.com/office/drawing/2014/main" val="34739416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algn="ctr">
              <a:spcBef>
                <a:spcPct val="0"/>
              </a:spcBef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Key Recommendation 2: </a:t>
            </a:r>
            <a:r>
              <a:rPr lang="en-US" sz="2600" b="1" dirty="0">
                <a:solidFill>
                  <a:schemeClr val="bg1"/>
                </a:solidFill>
              </a:rPr>
              <a:t>Promoting Physical Activity in Adolescents</a:t>
            </a:r>
            <a:endParaRPr lang="en-US" sz="2600" dirty="0">
              <a:solidFill>
                <a:schemeClr val="bg1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F6AAB9A-FA8F-4B4D-A942-26881D5D8C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905477"/>
              </p:ext>
            </p:extLst>
          </p:nvPr>
        </p:nvGraphicFramePr>
        <p:xfrm>
          <a:off x="0" y="838200"/>
          <a:ext cx="9143999" cy="70317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27783">
                  <a:extLst>
                    <a:ext uri="{9D8B030D-6E8A-4147-A177-3AD203B41FA5}">
                      <a16:colId xmlns:a16="http://schemas.microsoft.com/office/drawing/2014/main" val="2896682400"/>
                    </a:ext>
                  </a:extLst>
                </a:gridCol>
                <a:gridCol w="5816216">
                  <a:extLst>
                    <a:ext uri="{9D8B030D-6E8A-4147-A177-3AD203B41FA5}">
                      <a16:colId xmlns:a16="http://schemas.microsoft.com/office/drawing/2014/main" val="30185220"/>
                    </a:ext>
                  </a:extLst>
                </a:gridCol>
              </a:tblGrid>
              <a:tr h="3753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Focus Area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Recommended Action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2986747"/>
                  </a:ext>
                </a:extLst>
              </a:tr>
              <a:tr h="121260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Daily Activity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Encourage adolescents to do at least 60 minutes of physical activity every day. Most of this should be moderate to vigorous intensity and aerobic.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40433940"/>
                  </a:ext>
                </a:extLst>
              </a:tr>
              <a:tr h="79399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Muscle &amp; Bone Strengthening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Include vigorous activities that build muscles and bones at least 3 times a week.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92527252"/>
                  </a:ext>
                </a:extLst>
              </a:tr>
              <a:tr h="1631211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Activity Types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Promote fun and accessible activities like: </a:t>
                      </a:r>
                      <a:b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</a:b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- Walking or cycling </a:t>
                      </a:r>
                      <a:b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</a:b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- Playing sports or games </a:t>
                      </a:r>
                      <a:b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</a:b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- Recreational activities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00218062"/>
                  </a:ext>
                </a:extLst>
              </a:tr>
              <a:tr h="79399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Involvement in Daily Life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Encourage participation in family, school, and community-based activities that involve movement and exercise.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36816872"/>
                  </a:ext>
                </a:extLst>
              </a:tr>
              <a:tr h="121260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Counselling and Support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Provide regular counselling to adolescents and their caregivers on the importance of physical activity for overall health and development.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7619514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Key Recommendation 3:  Prevention of STDs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02448F8-D6E7-4FB1-8FC0-823A43D9F6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776548"/>
              </p:ext>
            </p:extLst>
          </p:nvPr>
        </p:nvGraphicFramePr>
        <p:xfrm>
          <a:off x="0" y="838200"/>
          <a:ext cx="9144000" cy="6019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2629985104"/>
                    </a:ext>
                  </a:extLst>
                </a:gridCol>
                <a:gridCol w="6172200">
                  <a:extLst>
                    <a:ext uri="{9D8B030D-6E8A-4147-A177-3AD203B41FA5}">
                      <a16:colId xmlns:a16="http://schemas.microsoft.com/office/drawing/2014/main" val="1751130775"/>
                    </a:ext>
                  </a:extLst>
                </a:gridCol>
              </a:tblGrid>
              <a:tr h="4824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Implementation Area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Activities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16537049"/>
                  </a:ext>
                </a:extLst>
              </a:tr>
              <a:tr h="184578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Counselling on prevention of STIs including HIV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Provide individual and group counselling sessions</a:t>
                      </a:r>
                    </a:p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Distribute educational materials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1116812"/>
                  </a:ext>
                </a:extLst>
              </a:tr>
              <a:tr h="184578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Prevention of malaria and other infestations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Conduct health talks on malaria prevention</a:t>
                      </a:r>
                    </a:p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Deworming programs for hookworm</a:t>
                      </a:r>
                    </a:p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Environmental sanitation campaigns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10575279"/>
                  </a:ext>
                </a:extLst>
              </a:tr>
              <a:tr h="184578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Early and timely management of STDs and infections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Routine screening for STDs</a:t>
                      </a:r>
                    </a:p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Prompt treatment and referral </a:t>
                      </a:r>
                    </a:p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Training healthcare workers in syndromic management</a:t>
                      </a:r>
                    </a:p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v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Community outreach services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3111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64139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Key Recommendation 4: Prevention of Early Pregnancy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C94835C-1842-43C7-ABD7-31BDB9E7A4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437256"/>
              </p:ext>
            </p:extLst>
          </p:nvPr>
        </p:nvGraphicFramePr>
        <p:xfrm>
          <a:off x="0" y="838200"/>
          <a:ext cx="9144000" cy="60669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27844">
                  <a:extLst>
                    <a:ext uri="{9D8B030D-6E8A-4147-A177-3AD203B41FA5}">
                      <a16:colId xmlns:a16="http://schemas.microsoft.com/office/drawing/2014/main" val="1466418213"/>
                    </a:ext>
                  </a:extLst>
                </a:gridCol>
                <a:gridCol w="5916156">
                  <a:extLst>
                    <a:ext uri="{9D8B030D-6E8A-4147-A177-3AD203B41FA5}">
                      <a16:colId xmlns:a16="http://schemas.microsoft.com/office/drawing/2014/main" val="43946131"/>
                    </a:ext>
                  </a:extLst>
                </a:gridCol>
              </a:tblGrid>
              <a:tr h="4175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Implementation Area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Key Activities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20542599"/>
                  </a:ext>
                </a:extLst>
              </a:tr>
              <a:tr h="134867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Adolescent education and empowerment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Encourage adolescents to stay in school longer</a:t>
                      </a:r>
                    </a:p>
                    <a:p>
                      <a:pPr marL="285750" marR="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Promote access to formal and non-formal educational opportunities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12290299"/>
                  </a:ext>
                </a:extLst>
              </a:tr>
              <a:tr h="134867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Counselling on family planning and pregnancy prevention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Provide adolescent-friendly sexual and reproductive health services</a:t>
                      </a:r>
                    </a:p>
                    <a:p>
                      <a:pPr marL="285750" marR="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Educate on benefits of delaying pregnancy till age 18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99902768"/>
                  </a:ext>
                </a:extLst>
              </a:tr>
              <a:tr h="155625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Policy enforcement and community engagement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Advocate for enforcement of laws prohibiting child marriage</a:t>
                      </a:r>
                    </a:p>
                    <a:p>
                      <a:pPr marL="285750" marR="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Engage political, community and religious leaders in awareness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70717550"/>
                  </a:ext>
                </a:extLst>
              </a:tr>
              <a:tr h="134867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Legal framework awareness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effectLst/>
                        </a:rPr>
                        <a:t>Disseminate information on the Penal Code Act and Uganda’s Constitution regarding legal age for marriage and sexual consent</a:t>
                      </a:r>
                      <a:endParaRPr lang="en-US" sz="18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103314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9492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Key Recommendation 5: Adolescent Friendly Nutrition Services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D1B1B03-077E-4D09-B97D-8AC89E0642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929626"/>
              </p:ext>
            </p:extLst>
          </p:nvPr>
        </p:nvGraphicFramePr>
        <p:xfrm>
          <a:off x="0" y="838200"/>
          <a:ext cx="9144000" cy="60198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094637921"/>
                    </a:ext>
                  </a:extLst>
                </a:gridCol>
                <a:gridCol w="5943600">
                  <a:extLst>
                    <a:ext uri="{9D8B030D-6E8A-4147-A177-3AD203B41FA5}">
                      <a16:colId xmlns:a16="http://schemas.microsoft.com/office/drawing/2014/main" val="1741392041"/>
                    </a:ext>
                  </a:extLst>
                </a:gridCol>
              </a:tblGrid>
              <a:tr h="4675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Implementation Area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Key Activities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66789350"/>
                  </a:ext>
                </a:extLst>
              </a:tr>
              <a:tr h="93510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Nutrition assessment and monitoring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Regularly assess the nutrition status of adolescent girls and boys</a:t>
                      </a:r>
                      <a:endParaRPr lang="en-US" sz="16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02533360"/>
                  </a:ext>
                </a:extLst>
              </a:tr>
              <a:tr h="137346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Nutrition counselling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Provide targeted counselling on preventing and managing undernutrition, overweight and micronutrient deficiencies</a:t>
                      </a:r>
                      <a:endParaRPr lang="en-US" sz="16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61104490"/>
                  </a:ext>
                </a:extLst>
              </a:tr>
              <a:tr h="93510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Integration with reproductive health services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Offer nutrition counselling during sexual and reproductive health visits</a:t>
                      </a:r>
                      <a:endParaRPr lang="en-US" sz="16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0747780"/>
                  </a:ext>
                </a:extLst>
              </a:tr>
              <a:tr h="93510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School-based nutrition education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Include nutrition education in school curricula</a:t>
                      </a:r>
                      <a:b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Promote school-based nutrition clubs</a:t>
                      </a:r>
                      <a:endParaRPr lang="en-US" sz="16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61819328"/>
                  </a:ext>
                </a:extLst>
              </a:tr>
              <a:tr h="137346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Water, Sanitation and Hygiene (WASH) promotion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Ensure availability of clean water and sanitation facilities in schools and communities</a:t>
                      </a:r>
                    </a:p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Promote good hygiene habits</a:t>
                      </a:r>
                      <a:endParaRPr lang="en-US" sz="16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809155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7776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Session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Adolescent Nutrition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01F30A-B0B7-4C2C-959B-6407BBF8DC0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7800"/>
            <a:ext cx="9144000" cy="525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00664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5791200"/>
          </a:xfrm>
        </p:spPr>
        <p:txBody>
          <a:bodyPr>
            <a:normAutofit fontScale="47500" lnSpcReduction="20000"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4600" dirty="0"/>
              <a:t>At the end of the session, participants will be able to:</a:t>
            </a:r>
          </a:p>
          <a:p>
            <a:pPr algn="just">
              <a:buFont typeface="Wingdings" pitchFamily="2" charset="2"/>
              <a:buChar char="q"/>
            </a:pPr>
            <a:endParaRPr lang="en-US" sz="4600" dirty="0"/>
          </a:p>
          <a:p>
            <a:pPr lvl="1" algn="just"/>
            <a:r>
              <a:rPr lang="en-US" sz="4600" b="1" dirty="0"/>
              <a:t>Understand the current status of adolescent nutrition in Pakistan</a:t>
            </a:r>
          </a:p>
          <a:p>
            <a:pPr lvl="1" algn="just">
              <a:buNone/>
            </a:pPr>
            <a:endParaRPr lang="en-US" sz="4600" dirty="0"/>
          </a:p>
          <a:p>
            <a:pPr lvl="1" algn="just">
              <a:lnSpc>
                <a:spcPct val="170000"/>
              </a:lnSpc>
            </a:pPr>
            <a:r>
              <a:rPr lang="en-US" sz="4600" b="1" dirty="0"/>
              <a:t>Explain the importance of adolescent nutrition</a:t>
            </a:r>
            <a:r>
              <a:rPr lang="en-US" sz="4600" dirty="0"/>
              <a:t>.</a:t>
            </a:r>
          </a:p>
          <a:p>
            <a:pPr marL="457200" lvl="1" indent="0" algn="just">
              <a:buNone/>
            </a:pPr>
            <a:endParaRPr lang="en-US" sz="4600" dirty="0"/>
          </a:p>
          <a:p>
            <a:pPr lvl="1" algn="just">
              <a:lnSpc>
                <a:spcPct val="170000"/>
              </a:lnSpc>
            </a:pPr>
            <a:r>
              <a:rPr lang="en-US" sz="4600" b="1" dirty="0"/>
              <a:t>Describe the effects of adolescent malnutrition on </a:t>
            </a:r>
            <a:r>
              <a:rPr lang="en-US" sz="4600" dirty="0"/>
              <a:t>long-term health on becoming mothers and the children born to them.</a:t>
            </a:r>
          </a:p>
          <a:p>
            <a:pPr lvl="1" algn="just"/>
            <a:endParaRPr lang="en-US" sz="4600" dirty="0"/>
          </a:p>
          <a:p>
            <a:pPr lvl="1" algn="just"/>
            <a:r>
              <a:rPr lang="en-US" sz="4600" b="1" dirty="0"/>
              <a:t>Provide evidence-based recommendations for improving adolescent nutrition</a:t>
            </a:r>
            <a:r>
              <a:rPr lang="en-US" sz="4600" dirty="0"/>
              <a:t> in Pakistan.</a:t>
            </a:r>
          </a:p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Objectives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Adolescent Health Indicators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 Pakistan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20D1E5E-179B-41CB-B4C3-0608D3A720C0}"/>
              </a:ext>
            </a:extLst>
          </p:cNvPr>
          <p:cNvSpPr txBox="1">
            <a:spLocks/>
          </p:cNvSpPr>
          <p:nvPr/>
        </p:nvSpPr>
        <p:spPr>
          <a:xfrm>
            <a:off x="30480" y="5516563"/>
            <a:ext cx="9118209" cy="1219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300" b="1" dirty="0">
                <a:solidFill>
                  <a:srgbClr val="C00000"/>
                </a:solidFill>
              </a:rPr>
              <a:t>Reference: </a:t>
            </a:r>
          </a:p>
          <a:p>
            <a:pPr marL="228600" indent="-228600">
              <a:buFont typeface="Arial" pitchFamily="34" charset="0"/>
              <a:buAutoNum type="arabicPeriod"/>
            </a:pPr>
            <a:r>
              <a:rPr lang="en-US" sz="1300" dirty="0">
                <a:solidFill>
                  <a:srgbClr val="C00000"/>
                </a:solidFill>
              </a:rPr>
              <a:t>National nutrition survey 2018: https://www.unicef.org/pakistan/media/1951/file/Final%20Key%20Findings%20Report%202019.pdf</a:t>
            </a:r>
          </a:p>
          <a:p>
            <a:pPr marL="228600" indent="-228600">
              <a:buFont typeface="Arial" pitchFamily="34" charset="0"/>
              <a:buAutoNum type="arabicPeriod"/>
            </a:pPr>
            <a:r>
              <a:rPr lang="en-US" sz="1300" i="1" dirty="0">
                <a:solidFill>
                  <a:srgbClr val="C00000"/>
                </a:solidFill>
              </a:rPr>
              <a:t>PDHS 2017–2018: https://dhsprogram.com/pubs/pdf/FR354/FR354.pdf</a:t>
            </a:r>
          </a:p>
          <a:p>
            <a:pPr marL="228600" indent="-228600">
              <a:buFont typeface="Arial" pitchFamily="34" charset="0"/>
              <a:buAutoNum type="arabicPeriod"/>
            </a:pPr>
            <a:r>
              <a:rPr lang="en-US" sz="1300" dirty="0">
                <a:solidFill>
                  <a:srgbClr val="C00000"/>
                </a:solidFill>
              </a:rPr>
              <a:t>Jones G, </a:t>
            </a:r>
            <a:r>
              <a:rPr lang="en-US" sz="1300" dirty="0" err="1">
                <a:solidFill>
                  <a:srgbClr val="C00000"/>
                </a:solidFill>
              </a:rPr>
              <a:t>Steketee</a:t>
            </a:r>
            <a:r>
              <a:rPr lang="en-US" sz="1300" dirty="0">
                <a:solidFill>
                  <a:srgbClr val="C00000"/>
                </a:solidFill>
              </a:rPr>
              <a:t> RW, Black RE, </a:t>
            </a:r>
            <a:r>
              <a:rPr lang="en-US" sz="1300" dirty="0" err="1">
                <a:solidFill>
                  <a:srgbClr val="C00000"/>
                </a:solidFill>
              </a:rPr>
              <a:t>Bhutta</a:t>
            </a:r>
            <a:r>
              <a:rPr lang="en-US" sz="1300" dirty="0">
                <a:solidFill>
                  <a:srgbClr val="C00000"/>
                </a:solidFill>
              </a:rPr>
              <a:t> ZA, Morris SS. How many child deaths can we prevent this year?. The lancet. 2003 Jul 5;362(9377):65-71.</a:t>
            </a:r>
            <a:endParaRPr lang="en-US" sz="1300" i="1" dirty="0">
              <a:solidFill>
                <a:srgbClr val="C00000"/>
              </a:solidFill>
            </a:endParaRPr>
          </a:p>
          <a:p>
            <a:pPr marL="228600" indent="-228600">
              <a:buFont typeface="Arial" pitchFamily="34" charset="0"/>
              <a:buAutoNum type="arabicPeriod"/>
            </a:pPr>
            <a:endParaRPr lang="en-US" sz="1200" i="1" dirty="0"/>
          </a:p>
          <a:p>
            <a:pPr marL="228600" indent="-228600">
              <a:buFont typeface="Arial" pitchFamily="34" charset="0"/>
              <a:buAutoNum type="arabicPeriod"/>
            </a:pPr>
            <a:endParaRPr lang="en-US" sz="1200" dirty="0"/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73A335-1030-4744-87A1-623D95F446B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787450"/>
            <a:ext cx="3505200" cy="28193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6AFD21-90C8-47CF-AA8F-BC23F03B441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760" y="1793312"/>
            <a:ext cx="3926840" cy="2819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Malnutrition</a:t>
            </a:r>
            <a:r>
              <a:rPr kumimoji="0" lang="en-US" sz="3200" b="1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in Pakistan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489419" cy="4142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9818" y="1514475"/>
            <a:ext cx="4249882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8B150BA-3B7A-42D5-B5B3-4CFCE4F2CFF2}"/>
              </a:ext>
            </a:extLst>
          </p:cNvPr>
          <p:cNvSpPr txBox="1">
            <a:spLocks/>
          </p:cNvSpPr>
          <p:nvPr/>
        </p:nvSpPr>
        <p:spPr>
          <a:xfrm>
            <a:off x="0" y="6019800"/>
            <a:ext cx="9118209" cy="83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300" b="1" dirty="0">
                <a:solidFill>
                  <a:srgbClr val="C00000"/>
                </a:solidFill>
              </a:rPr>
              <a:t>Reference: </a:t>
            </a:r>
          </a:p>
          <a:p>
            <a:pPr marL="228600" indent="-228600">
              <a:buFont typeface="Arial" pitchFamily="34" charset="0"/>
              <a:buAutoNum type="arabicPeriod"/>
            </a:pPr>
            <a:r>
              <a:rPr lang="en-US" sz="1300" dirty="0">
                <a:solidFill>
                  <a:srgbClr val="C00000"/>
                </a:solidFill>
              </a:rPr>
              <a:t>National nutrition survey 2018: https://www.unicef.org/pakistan/media/1951/file/Final%20Key%20Findings%20Report%202019.pdf</a:t>
            </a:r>
          </a:p>
          <a:p>
            <a:pPr marL="228600" indent="-228600">
              <a:buFont typeface="Arial" pitchFamily="34" charset="0"/>
              <a:buAutoNum type="arabicPeriod"/>
            </a:pPr>
            <a:endParaRPr lang="en-US" sz="1200" i="1" dirty="0"/>
          </a:p>
          <a:p>
            <a:pPr marL="228600" indent="-228600">
              <a:buFont typeface="Arial" pitchFamily="34" charset="0"/>
              <a:buAutoNum type="arabicPeriod"/>
            </a:pPr>
            <a:endParaRPr lang="en-US" sz="1200" dirty="0"/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Micronutrients Deficiency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43001"/>
            <a:ext cx="767488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9A42D3A-9D8B-4664-98A6-D98465347D1B}"/>
              </a:ext>
            </a:extLst>
          </p:cNvPr>
          <p:cNvSpPr txBox="1">
            <a:spLocks/>
          </p:cNvSpPr>
          <p:nvPr/>
        </p:nvSpPr>
        <p:spPr>
          <a:xfrm>
            <a:off x="0" y="6096000"/>
            <a:ext cx="9118209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300" b="1" dirty="0">
                <a:solidFill>
                  <a:srgbClr val="C00000"/>
                </a:solidFill>
              </a:rPr>
              <a:t>Reference: </a:t>
            </a:r>
          </a:p>
          <a:p>
            <a:pPr marL="228600" indent="-228600">
              <a:buFont typeface="Arial" pitchFamily="34" charset="0"/>
              <a:buAutoNum type="arabicPeriod"/>
            </a:pPr>
            <a:r>
              <a:rPr lang="en-US" sz="1300" dirty="0">
                <a:solidFill>
                  <a:srgbClr val="C00000"/>
                </a:solidFill>
              </a:rPr>
              <a:t>National nutrition survey 2018: https://www.unicef.org/pakistan/media/1951/file/Final%20Key%20Findings%20Report%202019.pdf</a:t>
            </a:r>
          </a:p>
          <a:p>
            <a:pPr marL="228600" indent="-228600">
              <a:buFont typeface="Arial" pitchFamily="34" charset="0"/>
              <a:buAutoNum type="arabicPeriod"/>
            </a:pPr>
            <a:endParaRPr lang="en-US" sz="1200" i="1" dirty="0"/>
          </a:p>
          <a:p>
            <a:pPr marL="228600" indent="-228600">
              <a:buFont typeface="Arial" pitchFamily="34" charset="0"/>
              <a:buAutoNum type="arabicPeriod"/>
            </a:pPr>
            <a:endParaRPr lang="en-US" sz="1200" dirty="0"/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400" b="1" dirty="0">
                <a:solidFill>
                  <a:schemeClr val="bg1"/>
                </a:solidFill>
              </a:rPr>
              <a:t>Underweight, short stature, overweight and obesity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2400" b="1" dirty="0">
                <a:solidFill>
                  <a:schemeClr val="bg1"/>
                </a:solidFill>
              </a:rPr>
              <a:t>in adolescent boys and girls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D0002E9-740A-4638-9DD9-14D115A2EC35}"/>
              </a:ext>
            </a:extLst>
          </p:cNvPr>
          <p:cNvSpPr txBox="1">
            <a:spLocks/>
          </p:cNvSpPr>
          <p:nvPr/>
        </p:nvSpPr>
        <p:spPr>
          <a:xfrm>
            <a:off x="6781800" y="6358595"/>
            <a:ext cx="2895600" cy="36806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300" b="1" dirty="0">
                <a:solidFill>
                  <a:srgbClr val="C00000"/>
                </a:solidFill>
              </a:rPr>
              <a:t>Reference: </a:t>
            </a:r>
          </a:p>
          <a:p>
            <a:pPr marL="228600" indent="-228600">
              <a:buFont typeface="Arial" pitchFamily="34" charset="0"/>
              <a:buAutoNum type="arabicPeriod"/>
            </a:pPr>
            <a:r>
              <a:rPr lang="en-US" sz="1300" i="1" dirty="0">
                <a:solidFill>
                  <a:srgbClr val="C00000"/>
                </a:solidFill>
              </a:rPr>
              <a:t>National Nutritional Survey: 2018</a:t>
            </a:r>
          </a:p>
          <a:p>
            <a:pPr marL="228600" indent="-228600">
              <a:buFont typeface="Arial" pitchFamily="34" charset="0"/>
              <a:buAutoNum type="arabicPeriod"/>
            </a:pPr>
            <a:endParaRPr lang="en-US" sz="1200" i="1" dirty="0"/>
          </a:p>
          <a:p>
            <a:pPr marL="228600" indent="-228600">
              <a:buFont typeface="Arial" pitchFamily="34" charset="0"/>
              <a:buAutoNum type="arabicPeriod"/>
            </a:pPr>
            <a:endParaRPr lang="en-US" sz="1200" dirty="0"/>
          </a:p>
          <a:p>
            <a:pPr marL="0" indent="0">
              <a:buFont typeface="Arial" pitchFamily="34" charset="0"/>
              <a:buNone/>
            </a:pPr>
            <a:endParaRPr lang="en-US" sz="140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1C9728D-B02D-479B-AC89-A817166C77A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9200"/>
            <a:ext cx="8381999" cy="518159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56270"/>
            <a:ext cx="9144000" cy="1143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Causes of Adolescent Malnutrition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D32E4CC-3905-49C0-9843-40D3D7A99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295400"/>
            <a:ext cx="8229600" cy="48768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1. Limited Access to Healthy Food</a:t>
            </a:r>
            <a:endParaRPr lang="en-US" dirty="0"/>
          </a:p>
          <a:p>
            <a:pPr lvl="1"/>
            <a:r>
              <a:rPr lang="en-US" dirty="0"/>
              <a:t>Lack of safe, affordable, and nutritious food options</a:t>
            </a:r>
          </a:p>
          <a:p>
            <a:pPr lvl="1"/>
            <a:r>
              <a:rPr lang="en-US" dirty="0"/>
              <a:t>Poor food quality and availability in many areas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b="1" dirty="0"/>
              <a:t>2. Socioeconomic Factors</a:t>
            </a:r>
            <a:endParaRPr lang="en-US" dirty="0"/>
          </a:p>
          <a:p>
            <a:pPr lvl="1"/>
            <a:r>
              <a:rPr lang="en-US" b="1" dirty="0"/>
              <a:t>Low income and poverty</a:t>
            </a:r>
            <a:r>
              <a:rPr lang="en-US" dirty="0"/>
              <a:t> can limit access to proper nutrition</a:t>
            </a:r>
          </a:p>
          <a:p>
            <a:pPr lvl="1"/>
            <a:r>
              <a:rPr lang="en-US" b="1" dirty="0"/>
              <a:t>Neglect or lack of family support</a:t>
            </a:r>
            <a:r>
              <a:rPr lang="en-US" dirty="0"/>
              <a:t> can also contribute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b="1" dirty="0"/>
              <a:t>3. Cultural Norms and Beliefs</a:t>
            </a:r>
            <a:endParaRPr lang="en-US" dirty="0"/>
          </a:p>
          <a:p>
            <a:pPr lvl="1"/>
            <a:r>
              <a:rPr lang="en-US" dirty="0"/>
              <a:t>Traditional food practices or gender-based food distribution</a:t>
            </a:r>
          </a:p>
          <a:p>
            <a:pPr lvl="1"/>
            <a:r>
              <a:rPr lang="en-US" dirty="0"/>
              <a:t>Misconceptions about food and body image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b="1" dirty="0"/>
              <a:t>4. Personal Food Choices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7772400" cy="1219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Double Burden of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2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Adolescent Malnutrition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0"/>
            <a:ext cx="1371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CB77E0C-000E-46BB-B624-5F7324044C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4908389"/>
              </p:ext>
            </p:extLst>
          </p:nvPr>
        </p:nvGraphicFramePr>
        <p:xfrm>
          <a:off x="0" y="1219200"/>
          <a:ext cx="9144000" cy="56388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95564396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3687130511"/>
                    </a:ext>
                  </a:extLst>
                </a:gridCol>
              </a:tblGrid>
              <a:tr h="6364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Type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Common Problems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3428927"/>
                  </a:ext>
                </a:extLst>
              </a:tr>
              <a:tr h="186338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       Undernutrition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Wasting or thinness (very low weight)</a:t>
                      </a:r>
                    </a:p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Underweight </a:t>
                      </a:r>
                    </a:p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Stunting (short for age)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5230711"/>
                  </a:ext>
                </a:extLst>
              </a:tr>
              <a:tr h="186338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     Micronutrient Deficiency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Iron deficiency (Anaemia) </a:t>
                      </a:r>
                    </a:p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Iodine deficiency </a:t>
                      </a:r>
                    </a:p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Vitamin A deficiency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825782"/>
                  </a:ext>
                </a:extLst>
              </a:tr>
              <a:tr h="127558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              Overnutrition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Overweight and obesity </a:t>
                      </a:r>
                    </a:p>
                    <a:p>
                      <a:pPr marL="342900" marR="0" indent="-342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Too much sugar, fat and salt in the diet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836932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7172</TotalTime>
  <Words>1075</Words>
  <Application>Microsoft Office PowerPoint</Application>
  <PresentationFormat>On-screen Show (4:3)</PresentationFormat>
  <Paragraphs>177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Pakistan Maternal Nutrition Strategy</dc:title>
  <dc:creator>Mak Printing Solution</dc:creator>
  <cp:lastModifiedBy>DELL</cp:lastModifiedBy>
  <cp:revision>49</cp:revision>
  <dcterms:created xsi:type="dcterms:W3CDTF">2006-08-16T00:00:00Z</dcterms:created>
  <dcterms:modified xsi:type="dcterms:W3CDTF">2025-07-05T09:30:57Z</dcterms:modified>
</cp:coreProperties>
</file>